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9AD1"/>
    <a:srgbClr val="247299"/>
    <a:srgbClr val="2D5341"/>
    <a:srgbClr val="A7FF07"/>
    <a:srgbClr val="9CE849"/>
    <a:srgbClr val="EFE3F7"/>
    <a:srgbClr val="FCF8FD"/>
    <a:srgbClr val="DFFDFF"/>
    <a:srgbClr val="CC3300"/>
    <a:srgbClr val="073E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87" autoAdjust="0"/>
    <p:restoredTop sz="98918" autoAdjust="0"/>
  </p:normalViewPr>
  <p:slideViewPr>
    <p:cSldViewPr snapToGrid="0" snapToObjects="1">
      <p:cViewPr>
        <p:scale>
          <a:sx n="125" d="100"/>
          <a:sy n="125" d="100"/>
        </p:scale>
        <p:origin x="-288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3399CC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963167"/>
            <a:ext cx="7772400" cy="1639226"/>
          </a:xfrm>
        </p:spPr>
        <p:txBody>
          <a:bodyPr>
            <a:normAutofit fontScale="90000"/>
          </a:bodyPr>
          <a:lstStyle/>
          <a:p>
            <a:pPr algn="l"/>
            <a:r>
              <a:rPr lang="pl-PL" sz="5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Cecha przystawania trójkątów</a:t>
            </a:r>
            <a:endParaRPr lang="pl-PL" sz="5400" dirty="0"/>
          </a:p>
        </p:txBody>
      </p:sp>
      <p:sp>
        <p:nvSpPr>
          <p:cNvPr id="14" name="Trójkąt równoramienny 13"/>
          <p:cNvSpPr/>
          <p:nvPr/>
        </p:nvSpPr>
        <p:spPr>
          <a:xfrm>
            <a:off x="5256017" y="2468012"/>
            <a:ext cx="2026781" cy="1747225"/>
          </a:xfrm>
          <a:prstGeom prst="triangle">
            <a:avLst/>
          </a:prstGeom>
          <a:noFill/>
          <a:ln w="57150" cmpd="sng">
            <a:solidFill>
              <a:srgbClr val="2E9AD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rójkąt równoramienny 12"/>
          <p:cNvSpPr/>
          <p:nvPr/>
        </p:nvSpPr>
        <p:spPr>
          <a:xfrm rot="16716400">
            <a:off x="5967182" y="2871582"/>
            <a:ext cx="1159229" cy="99933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Trójkąt prostokątny 11"/>
          <p:cNvSpPr/>
          <p:nvPr/>
        </p:nvSpPr>
        <p:spPr>
          <a:xfrm>
            <a:off x="5531501" y="3580237"/>
            <a:ext cx="1270000" cy="1270000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Trójkąt równoramienny 14"/>
          <p:cNvSpPr/>
          <p:nvPr/>
        </p:nvSpPr>
        <p:spPr>
          <a:xfrm rot="1066856">
            <a:off x="5474391" y="4598578"/>
            <a:ext cx="2026781" cy="1747225"/>
          </a:xfrm>
          <a:prstGeom prst="triangle">
            <a:avLst/>
          </a:prstGeom>
          <a:noFill/>
          <a:ln w="28575" cmpd="sng">
            <a:solidFill>
              <a:srgbClr val="D9D9D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Trójkąt prostokątny 10"/>
          <p:cNvSpPr/>
          <p:nvPr/>
        </p:nvSpPr>
        <p:spPr>
          <a:xfrm rot="15965667">
            <a:off x="6450242" y="4270012"/>
            <a:ext cx="1665111" cy="1665111"/>
          </a:xfrm>
          <a:prstGeom prst="rtTriangl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4">
                <a:shade val="25000"/>
                <a:satMod val="180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oleTekstowe 15"/>
          <p:cNvSpPr txBox="1"/>
          <p:nvPr/>
        </p:nvSpPr>
        <p:spPr>
          <a:xfrm>
            <a:off x="842820" y="2758144"/>
            <a:ext cx="37112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Cecha bok, kąt, bok</a:t>
            </a:r>
            <a:endParaRPr lang="pl-PL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rójkąt prostokątny 16"/>
          <p:cNvSpPr/>
          <p:nvPr/>
        </p:nvSpPr>
        <p:spPr>
          <a:xfrm rot="19456212">
            <a:off x="7547956" y="3320538"/>
            <a:ext cx="519396" cy="519396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Trójkąt równoramienny 18"/>
          <p:cNvSpPr/>
          <p:nvPr/>
        </p:nvSpPr>
        <p:spPr>
          <a:xfrm rot="21291540">
            <a:off x="3543493" y="5455297"/>
            <a:ext cx="691881" cy="596449"/>
          </a:xfrm>
          <a:prstGeom prst="triangle">
            <a:avLst/>
          </a:prstGeom>
          <a:noFill/>
          <a:ln w="28575" cmpd="sng">
            <a:solidFill>
              <a:srgbClr val="D9D9D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rójkąt prostokątny 17"/>
          <p:cNvSpPr/>
          <p:nvPr/>
        </p:nvSpPr>
        <p:spPr>
          <a:xfrm rot="18998659">
            <a:off x="4551480" y="4335975"/>
            <a:ext cx="583797" cy="583797"/>
          </a:xfrm>
          <a:prstGeom prst="rt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Trójkąt równoramienny 20"/>
          <p:cNvSpPr/>
          <p:nvPr/>
        </p:nvSpPr>
        <p:spPr>
          <a:xfrm rot="9116915" flipV="1">
            <a:off x="7548948" y="6179130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Trójkąt równoramienny 21"/>
          <p:cNvSpPr/>
          <p:nvPr/>
        </p:nvSpPr>
        <p:spPr>
          <a:xfrm rot="12169913" flipV="1">
            <a:off x="3806542" y="5842831"/>
            <a:ext cx="341194" cy="294133"/>
          </a:xfrm>
          <a:prstGeom prst="triangle">
            <a:avLst/>
          </a:prstGeom>
          <a:solidFill>
            <a:srgbClr val="D9D9D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Trójkąt równoramienny 22"/>
          <p:cNvSpPr/>
          <p:nvPr/>
        </p:nvSpPr>
        <p:spPr>
          <a:xfrm rot="12169913" flipV="1">
            <a:off x="8232905" y="6136220"/>
            <a:ext cx="341194" cy="294133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Trójkąt równoramienny 23"/>
          <p:cNvSpPr/>
          <p:nvPr/>
        </p:nvSpPr>
        <p:spPr>
          <a:xfrm rot="7033961" flipV="1">
            <a:off x="4608283" y="4385515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Trójkąt równoramienny 24"/>
          <p:cNvSpPr/>
          <p:nvPr/>
        </p:nvSpPr>
        <p:spPr>
          <a:xfrm rot="7033961" flipV="1">
            <a:off x="4608283" y="5094365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Obraz 128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3999" y="2179052"/>
            <a:ext cx="8636000" cy="4900551"/>
          </a:xfrm>
          <a:prstGeom prst="rect">
            <a:avLst/>
          </a:prstGeom>
        </p:spPr>
      </p:pic>
      <p:pic>
        <p:nvPicPr>
          <p:cNvPr id="134" name="Obraz 133" descr="rysunki_tik_0111_slaj1_trojkat02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809" y="3551480"/>
            <a:ext cx="3259690" cy="2712324"/>
          </a:xfrm>
          <a:prstGeom prst="rect">
            <a:avLst/>
          </a:prstGeom>
        </p:spPr>
      </p:pic>
      <p:pic>
        <p:nvPicPr>
          <p:cNvPr id="132" name="Obraz 131" descr="rysunki_tik_0111_slaj1_trojkat01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50" y="3524389"/>
            <a:ext cx="3259690" cy="2712324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 smtClean="0"/>
              <a:t>Trójkąty </a:t>
            </a:r>
            <a:r>
              <a:rPr lang="pl-PL" dirty="0"/>
              <a:t>przystające </a:t>
            </a:r>
            <a:endParaRPr lang="pl-PL" dirty="0"/>
          </a:p>
        </p:txBody>
      </p:sp>
      <p:sp>
        <p:nvSpPr>
          <p:cNvPr id="67" name="Trójkąt równoramienny 66"/>
          <p:cNvSpPr/>
          <p:nvPr/>
        </p:nvSpPr>
        <p:spPr>
          <a:xfrm rot="20673672">
            <a:off x="6724445" y="381787"/>
            <a:ext cx="1135338" cy="978740"/>
          </a:xfrm>
          <a:prstGeom prst="triangle">
            <a:avLst/>
          </a:prstGeom>
          <a:noFill/>
          <a:ln>
            <a:solidFill>
              <a:srgbClr val="247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Trójkąt równoramienny 67"/>
          <p:cNvSpPr/>
          <p:nvPr/>
        </p:nvSpPr>
        <p:spPr>
          <a:xfrm rot="1546641">
            <a:off x="7667981" y="720705"/>
            <a:ext cx="649363" cy="5597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Trójkąt prostokątny 68"/>
          <p:cNvSpPr/>
          <p:nvPr/>
        </p:nvSpPr>
        <p:spPr>
          <a:xfrm>
            <a:off x="6724445" y="445699"/>
            <a:ext cx="711414" cy="711414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4" name="Obraz 73" descr="podkreslenie zielone.wm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1" y="1595993"/>
            <a:ext cx="5626100" cy="215900"/>
          </a:xfrm>
          <a:prstGeom prst="rect">
            <a:avLst/>
          </a:prstGeom>
        </p:spPr>
      </p:pic>
      <p:sp>
        <p:nvSpPr>
          <p:cNvPr id="76" name="Prostokąt 75"/>
          <p:cNvSpPr/>
          <p:nvPr/>
        </p:nvSpPr>
        <p:spPr>
          <a:xfrm>
            <a:off x="253999" y="6557815"/>
            <a:ext cx="8636000" cy="115454"/>
          </a:xfrm>
          <a:prstGeom prst="rect">
            <a:avLst/>
          </a:prstGeom>
          <a:gradFill flip="none" rotWithShape="1">
            <a:gsLst>
              <a:gs pos="0">
                <a:srgbClr val="247299"/>
              </a:gs>
              <a:gs pos="100000">
                <a:srgbClr val="247299"/>
              </a:gs>
              <a:gs pos="50000">
                <a:srgbClr val="2E9AD1"/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PoleTekstowe 129"/>
          <p:cNvSpPr txBox="1"/>
          <p:nvPr/>
        </p:nvSpPr>
        <p:spPr>
          <a:xfrm>
            <a:off x="730412" y="2398283"/>
            <a:ext cx="3453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073E87"/>
                </a:solidFill>
              </a:rPr>
              <a:t>Jeżeli dwa boki jednego trójkąta </a:t>
            </a:r>
            <a:endParaRPr lang="pl-PL" dirty="0">
              <a:solidFill>
                <a:srgbClr val="073E87"/>
              </a:solidFill>
            </a:endParaRPr>
          </a:p>
        </p:txBody>
      </p:sp>
      <p:pic>
        <p:nvPicPr>
          <p:cNvPr id="131" name="Obraz 130" descr="rysunki_tik_0111_slaj1_trojkat01_kat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06" y="5691337"/>
            <a:ext cx="849644" cy="555536"/>
          </a:xfrm>
          <a:prstGeom prst="rect">
            <a:avLst/>
          </a:prstGeom>
        </p:spPr>
      </p:pic>
      <p:pic>
        <p:nvPicPr>
          <p:cNvPr id="133" name="Obraz 132" descr="rysunki_tik_0111_slaj1_trojkat02_kat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463" y="3551480"/>
            <a:ext cx="849644" cy="555536"/>
          </a:xfrm>
          <a:prstGeom prst="rect">
            <a:avLst/>
          </a:prstGeom>
        </p:spPr>
      </p:pic>
      <p:cxnSp>
        <p:nvCxnSpPr>
          <p:cNvPr id="136" name="Łącznik prosty 135"/>
          <p:cNvCxnSpPr/>
          <p:nvPr/>
        </p:nvCxnSpPr>
        <p:spPr>
          <a:xfrm>
            <a:off x="804150" y="3534549"/>
            <a:ext cx="1655639" cy="2712324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Łącznik prosty 137"/>
          <p:cNvCxnSpPr/>
          <p:nvPr/>
        </p:nvCxnSpPr>
        <p:spPr>
          <a:xfrm>
            <a:off x="2459789" y="6246873"/>
            <a:ext cx="1604051" cy="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PoleTekstowe 138"/>
          <p:cNvSpPr txBox="1"/>
          <p:nvPr/>
        </p:nvSpPr>
        <p:spPr>
          <a:xfrm>
            <a:off x="743163" y="2398283"/>
            <a:ext cx="7745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73E87"/>
                </a:solidFill>
              </a:rPr>
              <a:t>                                                            mają </a:t>
            </a:r>
            <a:r>
              <a:rPr lang="pl-PL" dirty="0">
                <a:solidFill>
                  <a:srgbClr val="073E87"/>
                </a:solidFill>
              </a:rPr>
              <a:t>takie same długości jak odpowiednie </a:t>
            </a:r>
            <a:endParaRPr lang="pl-PL" dirty="0" smtClean="0">
              <a:solidFill>
                <a:srgbClr val="073E87"/>
              </a:solidFill>
            </a:endParaRPr>
          </a:p>
          <a:p>
            <a:r>
              <a:rPr lang="pl-PL" dirty="0" smtClean="0">
                <a:solidFill>
                  <a:srgbClr val="073E87"/>
                </a:solidFill>
              </a:rPr>
              <a:t>boki </a:t>
            </a:r>
            <a:r>
              <a:rPr lang="pl-PL" dirty="0">
                <a:solidFill>
                  <a:srgbClr val="073E87"/>
                </a:solidFill>
              </a:rPr>
              <a:t>drugiego trójkąta </a:t>
            </a:r>
            <a:endParaRPr lang="pl-PL" dirty="0">
              <a:solidFill>
                <a:srgbClr val="073E87"/>
              </a:solidFill>
            </a:endParaRPr>
          </a:p>
        </p:txBody>
      </p:sp>
      <p:cxnSp>
        <p:nvCxnSpPr>
          <p:cNvPr id="140" name="Łącznik prosty 139"/>
          <p:cNvCxnSpPr/>
          <p:nvPr/>
        </p:nvCxnSpPr>
        <p:spPr>
          <a:xfrm flipH="1">
            <a:off x="4990716" y="3534549"/>
            <a:ext cx="1655639" cy="2712324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Łącznik prosty 140"/>
          <p:cNvCxnSpPr/>
          <p:nvPr/>
        </p:nvCxnSpPr>
        <p:spPr>
          <a:xfrm>
            <a:off x="6640448" y="3544709"/>
            <a:ext cx="1604051" cy="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PoleTekstowe 144"/>
          <p:cNvSpPr txBox="1"/>
          <p:nvPr/>
        </p:nvSpPr>
        <p:spPr>
          <a:xfrm>
            <a:off x="3049524" y="2663991"/>
            <a:ext cx="4733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73E87"/>
                </a:solidFill>
              </a:rPr>
              <a:t>i kąty między tymi bokami mają równe miary</a:t>
            </a:r>
            <a:r>
              <a:rPr lang="cs-CZ" dirty="0">
                <a:solidFill>
                  <a:srgbClr val="073E87"/>
                </a:solidFill>
              </a:rPr>
              <a:t> </a:t>
            </a:r>
            <a:endParaRPr lang="pl-PL" dirty="0">
              <a:solidFill>
                <a:srgbClr val="073E87"/>
              </a:solidFill>
            </a:endParaRPr>
          </a:p>
        </p:txBody>
      </p:sp>
      <p:sp>
        <p:nvSpPr>
          <p:cNvPr id="146" name="PoleTekstowe 145"/>
          <p:cNvSpPr txBox="1"/>
          <p:nvPr/>
        </p:nvSpPr>
        <p:spPr>
          <a:xfrm>
            <a:off x="2931269" y="6165581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47" name="PoleTekstowe 146"/>
          <p:cNvSpPr txBox="1"/>
          <p:nvPr/>
        </p:nvSpPr>
        <p:spPr>
          <a:xfrm>
            <a:off x="7085113" y="3155586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48" name="PoleTekstowe 147"/>
          <p:cNvSpPr txBox="1"/>
          <p:nvPr/>
        </p:nvSpPr>
        <p:spPr>
          <a:xfrm>
            <a:off x="1315829" y="5015715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49" name="PoleTekstowe 148"/>
          <p:cNvSpPr txBox="1"/>
          <p:nvPr/>
        </p:nvSpPr>
        <p:spPr>
          <a:xfrm>
            <a:off x="5548156" y="4304515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50" name="PoleTekstowe 149"/>
          <p:cNvSpPr txBox="1"/>
          <p:nvPr/>
        </p:nvSpPr>
        <p:spPr>
          <a:xfrm>
            <a:off x="750732" y="2913288"/>
            <a:ext cx="4733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73E87"/>
                </a:solidFill>
              </a:rPr>
              <a:t>to trójkąty są przystające.</a:t>
            </a:r>
            <a:r>
              <a:rPr lang="cs-CZ" dirty="0">
                <a:solidFill>
                  <a:srgbClr val="073E87"/>
                </a:solidFill>
              </a:rPr>
              <a:t> </a:t>
            </a:r>
            <a:endParaRPr lang="pl-PL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250"/>
                            </p:stCondLst>
                            <p:childTnLst>
                              <p:par>
                                <p:cTn id="6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7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30" grpId="0"/>
      <p:bldP spid="139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Obraz 128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601" b="-9934"/>
          <a:stretch/>
        </p:blipFill>
        <p:spPr>
          <a:xfrm>
            <a:off x="307471" y="2635936"/>
            <a:ext cx="8636000" cy="4438003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 smtClean="0"/>
              <a:t>Zadanie</a:t>
            </a:r>
            <a:endParaRPr lang="pl-PL" dirty="0"/>
          </a:p>
        </p:txBody>
      </p:sp>
      <p:sp>
        <p:nvSpPr>
          <p:cNvPr id="67" name="Trójkąt równoramienny 66"/>
          <p:cNvSpPr/>
          <p:nvPr/>
        </p:nvSpPr>
        <p:spPr>
          <a:xfrm rot="20673672">
            <a:off x="6724445" y="381787"/>
            <a:ext cx="1135338" cy="978740"/>
          </a:xfrm>
          <a:prstGeom prst="triangle">
            <a:avLst/>
          </a:prstGeom>
          <a:noFill/>
          <a:ln>
            <a:solidFill>
              <a:srgbClr val="247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Trójkąt równoramienny 67"/>
          <p:cNvSpPr/>
          <p:nvPr/>
        </p:nvSpPr>
        <p:spPr>
          <a:xfrm rot="1546641">
            <a:off x="7667981" y="720705"/>
            <a:ext cx="649363" cy="5597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Trójkąt prostokątny 68"/>
          <p:cNvSpPr/>
          <p:nvPr/>
        </p:nvSpPr>
        <p:spPr>
          <a:xfrm>
            <a:off x="6724445" y="445699"/>
            <a:ext cx="711414" cy="711414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4" name="Obraz 73" descr="podkreslenie zielone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1" y="1595993"/>
            <a:ext cx="5626100" cy="215900"/>
          </a:xfrm>
          <a:prstGeom prst="rect">
            <a:avLst/>
          </a:prstGeom>
        </p:spPr>
      </p:pic>
      <p:sp>
        <p:nvSpPr>
          <p:cNvPr id="76" name="Prostokąt 75"/>
          <p:cNvSpPr/>
          <p:nvPr/>
        </p:nvSpPr>
        <p:spPr>
          <a:xfrm>
            <a:off x="307471" y="6557815"/>
            <a:ext cx="8636000" cy="115454"/>
          </a:xfrm>
          <a:prstGeom prst="rect">
            <a:avLst/>
          </a:prstGeom>
          <a:gradFill flip="none" rotWithShape="1">
            <a:gsLst>
              <a:gs pos="0">
                <a:srgbClr val="247299"/>
              </a:gs>
              <a:gs pos="100000">
                <a:srgbClr val="247299"/>
              </a:gs>
              <a:gs pos="50000">
                <a:srgbClr val="2E9AD1"/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PoleTekstowe 129"/>
          <p:cNvSpPr txBox="1"/>
          <p:nvPr/>
        </p:nvSpPr>
        <p:spPr>
          <a:xfrm>
            <a:off x="388315" y="1860907"/>
            <a:ext cx="6059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073E87"/>
                </a:solidFill>
              </a:rPr>
              <a:t>Dane </a:t>
            </a:r>
            <a:r>
              <a:rPr lang="pl-PL" dirty="0" smtClean="0">
                <a:solidFill>
                  <a:srgbClr val="073E87"/>
                </a:solidFill>
              </a:rPr>
              <a:t>są </a:t>
            </a:r>
            <a:r>
              <a:rPr lang="pl-PL" dirty="0">
                <a:solidFill>
                  <a:srgbClr val="073E87"/>
                </a:solidFill>
              </a:rPr>
              <a:t>dwa odcinki </a:t>
            </a:r>
            <a:r>
              <a:rPr lang="pl-PL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pl-PL" dirty="0">
                <a:solidFill>
                  <a:srgbClr val="073E87"/>
                </a:solidFill>
              </a:rPr>
              <a:t> i </a:t>
            </a:r>
            <a:r>
              <a:rPr lang="pl-PL" dirty="0">
                <a:solidFill>
                  <a:srgbClr val="7C9C1E"/>
                </a:solidFill>
              </a:rPr>
              <a:t>b</a:t>
            </a:r>
            <a:r>
              <a:rPr lang="pl-PL" dirty="0">
                <a:solidFill>
                  <a:srgbClr val="073E87"/>
                </a:solidFill>
              </a:rPr>
              <a:t> oraz kąt </a:t>
            </a:r>
            <a:r>
              <a:rPr lang="pl-PL" dirty="0">
                <a:solidFill>
                  <a:srgbClr val="7C9C1E"/>
                </a:solidFill>
                <a:sym typeface="Symbol"/>
              </a:rPr>
              <a:t></a:t>
            </a:r>
            <a:r>
              <a:rPr lang="pl-PL" dirty="0">
                <a:solidFill>
                  <a:srgbClr val="073E87"/>
                </a:solidFill>
              </a:rPr>
              <a:t> zawarty między </a:t>
            </a:r>
            <a:r>
              <a:rPr lang="pl-PL" dirty="0" smtClean="0">
                <a:solidFill>
                  <a:srgbClr val="073E87"/>
                </a:solidFill>
              </a:rPr>
              <a:t>nimi. </a:t>
            </a:r>
          </a:p>
          <a:p>
            <a:r>
              <a:rPr lang="pl-PL" dirty="0" smtClean="0">
                <a:solidFill>
                  <a:srgbClr val="073E87"/>
                </a:solidFill>
              </a:rPr>
              <a:t>Skonstruuj </a:t>
            </a:r>
            <a:r>
              <a:rPr lang="pl-PL" dirty="0">
                <a:solidFill>
                  <a:srgbClr val="073E87"/>
                </a:solidFill>
              </a:rPr>
              <a:t>trójkąt o </a:t>
            </a:r>
            <a:r>
              <a:rPr lang="pl-PL" dirty="0" smtClean="0">
                <a:solidFill>
                  <a:srgbClr val="073E87"/>
                </a:solidFill>
              </a:rPr>
              <a:t>danych </a:t>
            </a:r>
            <a:r>
              <a:rPr lang="pl-PL" dirty="0">
                <a:solidFill>
                  <a:srgbClr val="073E87"/>
                </a:solidFill>
              </a:rPr>
              <a:t>bokach i kącie </a:t>
            </a:r>
            <a:r>
              <a:rPr lang="pl-PL" dirty="0" smtClean="0">
                <a:solidFill>
                  <a:srgbClr val="073E87"/>
                </a:solidFill>
                <a:sym typeface="Symbol"/>
              </a:rPr>
              <a:t></a:t>
            </a:r>
            <a:r>
              <a:rPr lang="cs-CZ" dirty="0" smtClean="0">
                <a:solidFill>
                  <a:srgbClr val="073E87"/>
                </a:solidFill>
                <a:sym typeface="Symbol"/>
              </a:rPr>
              <a:t>.</a:t>
            </a:r>
            <a:endParaRPr lang="pl-PL" dirty="0">
              <a:solidFill>
                <a:srgbClr val="073E87"/>
              </a:solidFill>
            </a:endParaRPr>
          </a:p>
        </p:txBody>
      </p:sp>
      <p:cxnSp>
        <p:nvCxnSpPr>
          <p:cNvPr id="10" name="Łącznik prosty 9"/>
          <p:cNvCxnSpPr/>
          <p:nvPr/>
        </p:nvCxnSpPr>
        <p:spPr>
          <a:xfrm>
            <a:off x="3440545" y="5104477"/>
            <a:ext cx="51954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PoleTekstowe 10"/>
          <p:cNvSpPr txBox="1"/>
          <p:nvPr/>
        </p:nvSpPr>
        <p:spPr>
          <a:xfrm>
            <a:off x="1224389" y="2863581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cxnSp>
        <p:nvCxnSpPr>
          <p:cNvPr id="12" name="Łącznik prosty 11"/>
          <p:cNvCxnSpPr/>
          <p:nvPr/>
        </p:nvCxnSpPr>
        <p:spPr>
          <a:xfrm flipV="1">
            <a:off x="786593" y="3269694"/>
            <a:ext cx="1420784" cy="2"/>
          </a:xfrm>
          <a:prstGeom prst="line">
            <a:avLst/>
          </a:prstGeom>
          <a:ln w="57150" cmpd="sng"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4725175" y="5104477"/>
            <a:ext cx="1381125" cy="0"/>
          </a:xfrm>
          <a:prstGeom prst="line">
            <a:avLst/>
          </a:prstGeom>
          <a:ln w="57150" cmpd="sng"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oleTekstowe 15"/>
          <p:cNvSpPr txBox="1"/>
          <p:nvPr/>
        </p:nvSpPr>
        <p:spPr>
          <a:xfrm>
            <a:off x="1104875" y="3467744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cxnSp>
        <p:nvCxnSpPr>
          <p:cNvPr id="17" name="Łącznik prosty 16"/>
          <p:cNvCxnSpPr/>
          <p:nvPr/>
        </p:nvCxnSpPr>
        <p:spPr>
          <a:xfrm>
            <a:off x="786593" y="3828496"/>
            <a:ext cx="1160740" cy="0"/>
          </a:xfrm>
          <a:prstGeom prst="line">
            <a:avLst/>
          </a:prstGeom>
          <a:ln w="57150" cmpd="sng">
            <a:solidFill>
              <a:srgbClr val="073E8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PoleTekstowe 18"/>
          <p:cNvSpPr txBox="1"/>
          <p:nvPr/>
        </p:nvSpPr>
        <p:spPr>
          <a:xfrm>
            <a:off x="5116263" y="5041978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grpSp>
        <p:nvGrpSpPr>
          <p:cNvPr id="22" name="Grupa 21"/>
          <p:cNvGrpSpPr/>
          <p:nvPr/>
        </p:nvGrpSpPr>
        <p:grpSpPr>
          <a:xfrm>
            <a:off x="812344" y="4267200"/>
            <a:ext cx="1280160" cy="568960"/>
            <a:chOff x="812344" y="4267200"/>
            <a:chExt cx="1280160" cy="568960"/>
          </a:xfrm>
        </p:grpSpPr>
        <p:cxnSp>
          <p:nvCxnSpPr>
            <p:cNvPr id="4" name="Łącznik prosty 3"/>
            <p:cNvCxnSpPr/>
            <p:nvPr/>
          </p:nvCxnSpPr>
          <p:spPr>
            <a:xfrm flipH="1">
              <a:off x="812344" y="4267200"/>
              <a:ext cx="1280160" cy="5689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y 22"/>
            <p:cNvCxnSpPr/>
            <p:nvPr/>
          </p:nvCxnSpPr>
          <p:spPr>
            <a:xfrm flipH="1">
              <a:off x="812344" y="4836160"/>
              <a:ext cx="128016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Łuk 7"/>
          <p:cNvSpPr/>
          <p:nvPr/>
        </p:nvSpPr>
        <p:spPr>
          <a:xfrm rot="2151090">
            <a:off x="1203504" y="4449667"/>
            <a:ext cx="497840" cy="49784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PoleTekstowe 26"/>
          <p:cNvSpPr txBox="1"/>
          <p:nvPr/>
        </p:nvSpPr>
        <p:spPr>
          <a:xfrm>
            <a:off x="1104875" y="4483178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595959"/>
                </a:solidFill>
                <a:sym typeface="Symbol"/>
              </a:rPr>
              <a:t></a:t>
            </a:r>
            <a:endParaRPr lang="pl-PL" i="1" spc="100" dirty="0">
              <a:solidFill>
                <a:srgbClr val="595959"/>
              </a:solidFill>
              <a:latin typeface="Georgia"/>
              <a:cs typeface="Georgia"/>
            </a:endParaRPr>
          </a:p>
        </p:txBody>
      </p:sp>
      <p:sp>
        <p:nvSpPr>
          <p:cNvPr id="30" name="PoleTekstowe 29"/>
          <p:cNvSpPr txBox="1"/>
          <p:nvPr/>
        </p:nvSpPr>
        <p:spPr>
          <a:xfrm>
            <a:off x="3304915" y="2895540"/>
            <a:ext cx="4974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595959"/>
                </a:solidFill>
              </a:rPr>
              <a:t>Rysujemy </a:t>
            </a:r>
            <a:r>
              <a:rPr lang="pl-PL" dirty="0" smtClean="0">
                <a:solidFill>
                  <a:srgbClr val="595959"/>
                </a:solidFill>
              </a:rPr>
              <a:t>prostą </a:t>
            </a:r>
            <a:r>
              <a:rPr lang="pl-PL" dirty="0">
                <a:solidFill>
                  <a:srgbClr val="595959"/>
                </a:solidFill>
              </a:rPr>
              <a:t>i odkładamy na niej odcinek </a:t>
            </a:r>
            <a:r>
              <a:rPr lang="pl-PL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cs-CZ" dirty="0">
                <a:solidFill>
                  <a:srgbClr val="595959"/>
                </a:solidFill>
              </a:rPr>
              <a:t> 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31" name="PoleTekstowe 30"/>
          <p:cNvSpPr txBox="1"/>
          <p:nvPr/>
        </p:nvSpPr>
        <p:spPr>
          <a:xfrm>
            <a:off x="3128641" y="2895540"/>
            <a:ext cx="532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Wbijamy cyrkiel w wierzchołek kąta i rysujemy łuk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PoleTekstowe 31"/>
          <p:cNvSpPr txBox="1"/>
          <p:nvPr/>
        </p:nvSpPr>
        <p:spPr>
          <a:xfrm>
            <a:off x="2987858" y="2895540"/>
            <a:ext cx="560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595959"/>
                </a:solidFill>
              </a:rPr>
              <a:t>Tak rozchylony cyrkiel wbijamy w początek odcinka </a:t>
            </a:r>
            <a:r>
              <a:rPr lang="pl-PL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cs-CZ" dirty="0">
                <a:solidFill>
                  <a:srgbClr val="595959"/>
                </a:solidFill>
              </a:rPr>
              <a:t> 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33" name="Łuk 32"/>
          <p:cNvSpPr/>
          <p:nvPr/>
        </p:nvSpPr>
        <p:spPr>
          <a:xfrm rot="2151090">
            <a:off x="5202622" y="4703668"/>
            <a:ext cx="497840" cy="49784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PoleTekstowe 38"/>
          <p:cNvSpPr txBox="1"/>
          <p:nvPr/>
        </p:nvSpPr>
        <p:spPr>
          <a:xfrm>
            <a:off x="2940857" y="2895540"/>
            <a:ext cx="5702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Cyrklem mierzymy rozwartość kąta i wbijamy w punkt </a:t>
            </a:r>
            <a:endParaRPr lang="pl-P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przecięcia 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się łuku z półprostą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Owal 39"/>
          <p:cNvSpPr/>
          <p:nvPr/>
        </p:nvSpPr>
        <p:spPr>
          <a:xfrm>
            <a:off x="1516743" y="4426900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1" name="Owal 40"/>
          <p:cNvSpPr/>
          <p:nvPr/>
        </p:nvSpPr>
        <p:spPr>
          <a:xfrm>
            <a:off x="1597905" y="4788098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Owal 41"/>
          <p:cNvSpPr/>
          <p:nvPr/>
        </p:nvSpPr>
        <p:spPr>
          <a:xfrm>
            <a:off x="5604489" y="5046423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8" name="Łącznik prosty 27"/>
          <p:cNvCxnSpPr/>
          <p:nvPr/>
        </p:nvCxnSpPr>
        <p:spPr>
          <a:xfrm>
            <a:off x="1574800" y="4483178"/>
            <a:ext cx="79383" cy="361198"/>
          </a:xfrm>
          <a:prstGeom prst="line">
            <a:avLst/>
          </a:prstGeom>
          <a:ln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wal 47"/>
          <p:cNvSpPr/>
          <p:nvPr/>
        </p:nvSpPr>
        <p:spPr>
          <a:xfrm>
            <a:off x="5300106" y="4747296"/>
            <a:ext cx="713602" cy="713602"/>
          </a:xfrm>
          <a:prstGeom prst="ellipse">
            <a:avLst/>
          </a:prstGeom>
          <a:noFill/>
          <a:ln w="3175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oleTekstowe 49"/>
          <p:cNvSpPr txBox="1"/>
          <p:nvPr/>
        </p:nvSpPr>
        <p:spPr>
          <a:xfrm>
            <a:off x="2979799" y="2895540"/>
            <a:ext cx="562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rgbClr val="595959"/>
                </a:solidFill>
              </a:rPr>
              <a:t>Rysujemy półprostą przechodzącą przez </a:t>
            </a:r>
            <a:r>
              <a:rPr lang="pl-PL" dirty="0" smtClean="0">
                <a:solidFill>
                  <a:srgbClr val="595959"/>
                </a:solidFill>
              </a:rPr>
              <a:t>punkt</a:t>
            </a:r>
          </a:p>
          <a:p>
            <a:pPr algn="ctr"/>
            <a:r>
              <a:rPr lang="pl-PL" dirty="0" smtClean="0">
                <a:solidFill>
                  <a:srgbClr val="595959"/>
                </a:solidFill>
              </a:rPr>
              <a:t>przecięcia </a:t>
            </a:r>
            <a:r>
              <a:rPr lang="pl-PL" dirty="0">
                <a:solidFill>
                  <a:srgbClr val="595959"/>
                </a:solidFill>
              </a:rPr>
              <a:t>się łuków, </a:t>
            </a:r>
            <a:r>
              <a:rPr lang="pl-PL" dirty="0" smtClean="0">
                <a:solidFill>
                  <a:srgbClr val="595959"/>
                </a:solidFill>
              </a:rPr>
              <a:t>powstały kąt </a:t>
            </a:r>
            <a:r>
              <a:rPr lang="pl-PL" dirty="0">
                <a:solidFill>
                  <a:srgbClr val="595959"/>
                </a:solidFill>
              </a:rPr>
              <a:t>oznaczamy litera  </a:t>
            </a:r>
            <a:r>
              <a:rPr lang="pl-PL" dirty="0">
                <a:solidFill>
                  <a:srgbClr val="595959"/>
                </a:solidFill>
                <a:sym typeface="Symbol"/>
              </a:rPr>
              <a:t></a:t>
            </a:r>
            <a:r>
              <a:rPr lang="cs-CZ" dirty="0">
                <a:solidFill>
                  <a:srgbClr val="595959"/>
                </a:solidFill>
              </a:rPr>
              <a:t> </a:t>
            </a:r>
            <a:endParaRPr lang="pl-PL" dirty="0">
              <a:solidFill>
                <a:srgbClr val="595959"/>
              </a:solidFill>
            </a:endParaRPr>
          </a:p>
        </p:txBody>
      </p:sp>
      <p:cxnSp>
        <p:nvCxnSpPr>
          <p:cNvPr id="35" name="Łącznik prosty 34"/>
          <p:cNvCxnSpPr/>
          <p:nvPr/>
        </p:nvCxnSpPr>
        <p:spPr>
          <a:xfrm flipV="1">
            <a:off x="4729272" y="4291782"/>
            <a:ext cx="2070856" cy="8062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PoleTekstowe 52"/>
          <p:cNvSpPr txBox="1"/>
          <p:nvPr/>
        </p:nvSpPr>
        <p:spPr>
          <a:xfrm>
            <a:off x="5103993" y="4747458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595959"/>
                </a:solidFill>
                <a:sym typeface="Symbol"/>
              </a:rPr>
              <a:t></a:t>
            </a:r>
            <a:endParaRPr lang="pl-PL" i="1" spc="100" dirty="0">
              <a:solidFill>
                <a:srgbClr val="595959"/>
              </a:solidFill>
              <a:latin typeface="Georgia"/>
              <a:cs typeface="Georgia"/>
            </a:endParaRPr>
          </a:p>
        </p:txBody>
      </p:sp>
      <p:sp>
        <p:nvSpPr>
          <p:cNvPr id="54" name="PoleTekstowe 53"/>
          <p:cNvSpPr txBox="1"/>
          <p:nvPr/>
        </p:nvSpPr>
        <p:spPr>
          <a:xfrm>
            <a:off x="3299279" y="2895540"/>
            <a:ext cx="4985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rgbClr val="595959"/>
                </a:solidFill>
              </a:rPr>
              <a:t>Na drugim ramieniu kąta odkładamy odcinek </a:t>
            </a:r>
            <a:r>
              <a:rPr lang="pl-PL" dirty="0">
                <a:solidFill>
                  <a:schemeClr val="accent4">
                    <a:lumMod val="75000"/>
                  </a:schemeClr>
                </a:solidFill>
              </a:rPr>
              <a:t>b</a:t>
            </a:r>
            <a:r>
              <a:rPr lang="cs-CZ" dirty="0">
                <a:solidFill>
                  <a:srgbClr val="595959"/>
                </a:solidFill>
              </a:rPr>
              <a:t> 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60" name="PoleTekstowe 59"/>
          <p:cNvSpPr txBox="1"/>
          <p:nvPr/>
        </p:nvSpPr>
        <p:spPr>
          <a:xfrm>
            <a:off x="4164844" y="2895540"/>
            <a:ext cx="3254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Łączymy końce odcinków </a:t>
            </a:r>
            <a:r>
              <a:rPr lang="pl-PL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</a:t>
            </a:r>
            <a:r>
              <a:rPr lang="pl-PL" dirty="0">
                <a:solidFill>
                  <a:srgbClr val="7C9C1E"/>
                </a:solidFill>
              </a:rPr>
              <a:t>b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5" name="Łącznik prosty 44"/>
          <p:cNvCxnSpPr/>
          <p:nvPr/>
        </p:nvCxnSpPr>
        <p:spPr>
          <a:xfrm>
            <a:off x="5528733" y="4030133"/>
            <a:ext cx="577567" cy="1066234"/>
          </a:xfrm>
          <a:prstGeom prst="line">
            <a:avLst/>
          </a:prstGeom>
          <a:ln w="19050" cmpd="sng">
            <a:solidFill>
              <a:srgbClr val="2E9AD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wal 13"/>
          <p:cNvSpPr/>
          <p:nvPr/>
        </p:nvSpPr>
        <p:spPr>
          <a:xfrm>
            <a:off x="6045175" y="5048199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5" name="Łącznik prosty 54"/>
          <p:cNvCxnSpPr/>
          <p:nvPr/>
        </p:nvCxnSpPr>
        <p:spPr>
          <a:xfrm flipV="1">
            <a:off x="4709889" y="4666660"/>
            <a:ext cx="1167902" cy="429708"/>
          </a:xfrm>
          <a:prstGeom prst="line">
            <a:avLst/>
          </a:prstGeom>
          <a:ln w="57150" cmpd="sng">
            <a:solidFill>
              <a:srgbClr val="073E8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wal 14"/>
          <p:cNvSpPr/>
          <p:nvPr/>
        </p:nvSpPr>
        <p:spPr>
          <a:xfrm>
            <a:off x="4653589" y="5048199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3" name="PoleTekstowe 72"/>
          <p:cNvSpPr txBox="1"/>
          <p:nvPr/>
        </p:nvSpPr>
        <p:spPr>
          <a:xfrm>
            <a:off x="4153799" y="2895540"/>
            <a:ext cx="3276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otrzymujemy szukany trójkąt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Trójkąt równoramienny 65"/>
          <p:cNvSpPr/>
          <p:nvPr/>
        </p:nvSpPr>
        <p:spPr>
          <a:xfrm>
            <a:off x="4709890" y="4659623"/>
            <a:ext cx="1396410" cy="429708"/>
          </a:xfrm>
          <a:prstGeom prst="triangle">
            <a:avLst>
              <a:gd name="adj" fmla="val 82600"/>
            </a:avLst>
          </a:prstGeom>
          <a:solidFill>
            <a:schemeClr val="accent4">
              <a:lumMod val="60000"/>
              <a:lumOff val="40000"/>
              <a:alpha val="51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5" name="PoleTekstowe 74"/>
          <p:cNvSpPr txBox="1"/>
          <p:nvPr/>
        </p:nvSpPr>
        <p:spPr>
          <a:xfrm>
            <a:off x="4989268" y="4525848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36059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75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750"/>
                            </p:stCondLst>
                            <p:childTnLst>
                              <p:par>
                                <p:cTn id="45" presetID="35" presetClass="emph" presetSubtype="0" repeatCount="2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7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750"/>
                            </p:stCondLst>
                            <p:childTnLst>
                              <p:par>
                                <p:cTn id="52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950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75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1000"/>
                            </p:stCondLst>
                            <p:childTnLst>
                              <p:par>
                                <p:cTn id="71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2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75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25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000"/>
                            </p:stCondLst>
                            <p:childTnLst>
                              <p:par>
                                <p:cTn id="87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8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9750"/>
                            </p:stCondLst>
                            <p:childTnLst>
                              <p:par>
                                <p:cTn id="95" presetID="35" presetClass="emph" presetSubtype="0" repeatCount="200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325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750"/>
                            </p:stCondLst>
                            <p:childTnLst>
                              <p:par>
                                <p:cTn id="102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675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8000"/>
                            </p:stCondLst>
                            <p:childTnLst>
                              <p:par>
                                <p:cTn id="110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5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1500"/>
                            </p:stCondLst>
                            <p:childTnLst>
                              <p:par>
                                <p:cTn id="121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3000"/>
                            </p:stCondLst>
                            <p:childTnLst>
                              <p:par>
                                <p:cTn id="125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3750"/>
                            </p:stCondLst>
                            <p:childTnLst>
                              <p:par>
                                <p:cTn id="129" presetID="21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7250"/>
                            </p:stCondLst>
                            <p:childTnLst>
                              <p:par>
                                <p:cTn id="133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8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9250"/>
                            </p:stCondLst>
                            <p:childTnLst>
                              <p:par>
                                <p:cTn id="141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1500"/>
                            </p:stCondLst>
                            <p:childTnLst>
                              <p:par>
                                <p:cTn id="149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225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3000"/>
                            </p:stCondLst>
                            <p:childTnLst>
                              <p:par>
                                <p:cTn id="157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5250"/>
                            </p:stCondLst>
                            <p:childTnLst>
                              <p:par>
                                <p:cTn id="165" presetID="35" presetClass="emph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7750"/>
                            </p:stCondLst>
                            <p:childTnLst>
                              <p:par>
                                <p:cTn id="168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9250"/>
                            </p:stCondLst>
                            <p:childTnLst>
                              <p:par>
                                <p:cTn id="172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60250"/>
                            </p:stCondLst>
                            <p:childTnLst>
                              <p:par>
                                <p:cTn id="17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61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62250"/>
                            </p:stCondLst>
                            <p:childTnLst>
                              <p:par>
                                <p:cTn id="18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63750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65250"/>
                            </p:stCondLst>
                            <p:childTnLst>
                              <p:par>
                                <p:cTn id="192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6675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68000"/>
                            </p:stCondLst>
                            <p:childTnLst>
                              <p:par>
                                <p:cTn id="20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69000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70500"/>
                            </p:stCondLst>
                            <p:childTnLst>
                              <p:par>
                                <p:cTn id="220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30" grpId="0"/>
      <p:bldP spid="11" grpId="0"/>
      <p:bldP spid="16" grpId="0"/>
      <p:bldP spid="19" grpId="0"/>
      <p:bldP spid="8" grpId="0" animBg="1"/>
      <p:bldP spid="27" grpId="0"/>
      <p:bldP spid="30" grpId="0"/>
      <p:bldP spid="30" grpId="1"/>
      <p:bldP spid="31" grpId="0"/>
      <p:bldP spid="31" grpId="1"/>
      <p:bldP spid="32" grpId="0"/>
      <p:bldP spid="32" grpId="1"/>
      <p:bldP spid="33" grpId="0" animBg="1"/>
      <p:bldP spid="39" grpId="0"/>
      <p:bldP spid="39" grpId="1"/>
      <p:bldP spid="40" grpId="0" animBg="1"/>
      <p:bldP spid="41" grpId="0" animBg="1"/>
      <p:bldP spid="42" grpId="0" animBg="1"/>
      <p:bldP spid="42" grpId="1" animBg="1"/>
      <p:bldP spid="48" grpId="0" animBg="1"/>
      <p:bldP spid="48" grpId="1" animBg="1"/>
      <p:bldP spid="50" grpId="0"/>
      <p:bldP spid="50" grpId="1"/>
      <p:bldP spid="53" grpId="0"/>
      <p:bldP spid="54" grpId="0"/>
      <p:bldP spid="54" grpId="1"/>
      <p:bldP spid="60" grpId="0"/>
      <p:bldP spid="60" grpId="1"/>
      <p:bldP spid="14" grpId="0" animBg="1"/>
      <p:bldP spid="14" grpId="1" animBg="1"/>
      <p:bldP spid="15" grpId="0" animBg="1"/>
      <p:bldP spid="15" grpId="1" animBg="1"/>
      <p:bldP spid="15" grpId="2" animBg="1"/>
      <p:bldP spid="73" grpId="0"/>
      <p:bldP spid="73" grpId="1"/>
      <p:bldP spid="66" grpId="0" animBg="1"/>
      <p:bldP spid="7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1946</TotalTime>
  <Words>142</Words>
  <Application>Microsoft Macintosh PowerPoint</Application>
  <PresentationFormat>Pokaz na ekranie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Kształt fali</vt:lpstr>
      <vt:lpstr>Cecha przystawania trójkątów</vt:lpstr>
      <vt:lpstr>Trójkąty przystające </vt:lpstr>
      <vt:lpstr>Zadanie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152</cp:revision>
  <dcterms:created xsi:type="dcterms:W3CDTF">2013-08-24T13:51:02Z</dcterms:created>
  <dcterms:modified xsi:type="dcterms:W3CDTF">2013-08-25T22:17:29Z</dcterms:modified>
</cp:coreProperties>
</file>